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8" r:id="rId2"/>
    <p:sldId id="271" r:id="rId3"/>
    <p:sldId id="263" r:id="rId4"/>
    <p:sldId id="259" r:id="rId5"/>
    <p:sldId id="272" r:id="rId6"/>
    <p:sldId id="260" r:id="rId7"/>
    <p:sldId id="273" r:id="rId8"/>
    <p:sldId id="262" r:id="rId9"/>
    <p:sldId id="261" r:id="rId10"/>
    <p:sldId id="266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2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374E2C-E1DD-495A-A2A2-54EC40295D1C}" type="datetimeFigureOut">
              <a:rPr lang="fr-CA" smtClean="0"/>
              <a:t>2015-04-23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7158B1-A852-46A8-83EA-1D9CF021D3C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76749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158B1-A852-46A8-83EA-1D9CF021D3CC}" type="slidenum">
              <a:rPr lang="fr-CA" smtClean="0"/>
              <a:t>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25595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158B1-A852-46A8-83EA-1D9CF021D3CC}" type="slidenum">
              <a:rPr lang="fr-CA" smtClean="0"/>
              <a:t>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02736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23584-5B20-4270-8EE7-AF836D714A17}" type="datetimeFigureOut">
              <a:rPr lang="fr-CA" smtClean="0"/>
              <a:t>2015-04-23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64CCB-3FC4-4A15-A0B5-001C57691F1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87115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23584-5B20-4270-8EE7-AF836D714A17}" type="datetimeFigureOut">
              <a:rPr lang="fr-CA" smtClean="0"/>
              <a:t>2015-04-23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64CCB-3FC4-4A15-A0B5-001C57691F1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70034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23584-5B20-4270-8EE7-AF836D714A17}" type="datetimeFigureOut">
              <a:rPr lang="fr-CA" smtClean="0"/>
              <a:t>2015-04-23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64CCB-3FC4-4A15-A0B5-001C57691F1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48021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23584-5B20-4270-8EE7-AF836D714A17}" type="datetimeFigureOut">
              <a:rPr lang="fr-CA" smtClean="0"/>
              <a:t>2015-04-23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64CCB-3FC4-4A15-A0B5-001C57691F1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90722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23584-5B20-4270-8EE7-AF836D714A17}" type="datetimeFigureOut">
              <a:rPr lang="fr-CA" smtClean="0"/>
              <a:t>2015-04-23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64CCB-3FC4-4A15-A0B5-001C57691F1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14132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23584-5B20-4270-8EE7-AF836D714A17}" type="datetimeFigureOut">
              <a:rPr lang="fr-CA" smtClean="0"/>
              <a:t>2015-04-23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64CCB-3FC4-4A15-A0B5-001C57691F1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56473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23584-5B20-4270-8EE7-AF836D714A17}" type="datetimeFigureOut">
              <a:rPr lang="fr-CA" smtClean="0"/>
              <a:t>2015-04-23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64CCB-3FC4-4A15-A0B5-001C57691F1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33148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23584-5B20-4270-8EE7-AF836D714A17}" type="datetimeFigureOut">
              <a:rPr lang="fr-CA" smtClean="0"/>
              <a:t>2015-04-23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64CCB-3FC4-4A15-A0B5-001C57691F1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91069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23584-5B20-4270-8EE7-AF836D714A17}" type="datetimeFigureOut">
              <a:rPr lang="fr-CA" smtClean="0"/>
              <a:t>2015-04-23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64CCB-3FC4-4A15-A0B5-001C57691F1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33061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23584-5B20-4270-8EE7-AF836D714A17}" type="datetimeFigureOut">
              <a:rPr lang="fr-CA" smtClean="0"/>
              <a:t>2015-04-23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64CCB-3FC4-4A15-A0B5-001C57691F1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99438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23584-5B20-4270-8EE7-AF836D714A17}" type="datetimeFigureOut">
              <a:rPr lang="fr-CA" smtClean="0"/>
              <a:t>2015-04-23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64CCB-3FC4-4A15-A0B5-001C57691F1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25902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23584-5B20-4270-8EE7-AF836D714A17}" type="datetimeFigureOut">
              <a:rPr lang="fr-CA" smtClean="0"/>
              <a:t>2015-04-23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864CCB-3FC4-4A15-A0B5-001C57691F1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52987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irstptoject.org/" TargetMode="External"/><Relationship Id="rId2" Type="http://schemas.openxmlformats.org/officeDocument/2006/relationships/hyperlink" Target="http://www.sciencesetavenir.fr/nature-environnement/20150126.OBS0843/un-collecteur-d-eau-pour-l-afrique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scienceetavenir.com/" TargetMode="External"/><Relationship Id="rId5" Type="http://schemas.openxmlformats.org/officeDocument/2006/relationships/hyperlink" Target="http://www.courrierinternationnal.com/" TargetMode="External"/><Relationship Id="rId4" Type="http://schemas.openxmlformats.org/officeDocument/2006/relationships/hyperlink" Target="http://www.msnbc.com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471843" y="0"/>
            <a:ext cx="864096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800" dirty="0" smtClean="0">
                <a:solidFill>
                  <a:schemeClr val="bg1">
                    <a:lumMod val="95000"/>
                  </a:schemeClr>
                </a:solidFill>
              </a:rPr>
              <a:t>L’</a:t>
            </a:r>
          </a:p>
          <a:p>
            <a:pPr algn="ctr"/>
            <a:r>
              <a:rPr lang="fr-CA" sz="4800" dirty="0">
                <a:solidFill>
                  <a:schemeClr val="bg1">
                    <a:lumMod val="95000"/>
                  </a:schemeClr>
                </a:solidFill>
              </a:rPr>
              <a:t>É</a:t>
            </a:r>
            <a:endParaRPr lang="fr-CA" sz="4800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fr-CA" sz="4800" dirty="0" smtClean="0">
                <a:solidFill>
                  <a:schemeClr val="bg1">
                    <a:lumMod val="95000"/>
                  </a:schemeClr>
                </a:solidFill>
              </a:rPr>
              <a:t>T</a:t>
            </a:r>
          </a:p>
          <a:p>
            <a:pPr algn="ctr"/>
            <a:r>
              <a:rPr lang="fr-CA" sz="4800" dirty="0" smtClean="0">
                <a:solidFill>
                  <a:schemeClr val="bg1">
                    <a:lumMod val="95000"/>
                  </a:schemeClr>
                </a:solidFill>
              </a:rPr>
              <a:t>H</a:t>
            </a:r>
          </a:p>
          <a:p>
            <a:pPr algn="ctr"/>
            <a:r>
              <a:rPr lang="fr-CA" sz="4800" dirty="0" smtClean="0">
                <a:solidFill>
                  <a:schemeClr val="bg1">
                    <a:lumMod val="95000"/>
                  </a:schemeClr>
                </a:solidFill>
              </a:rPr>
              <a:t>I</a:t>
            </a:r>
          </a:p>
          <a:p>
            <a:pPr algn="ctr"/>
            <a:r>
              <a:rPr lang="fr-CA" sz="4800" dirty="0" smtClean="0">
                <a:solidFill>
                  <a:schemeClr val="bg1">
                    <a:lumMod val="95000"/>
                  </a:schemeClr>
                </a:solidFill>
              </a:rPr>
              <a:t>O</a:t>
            </a:r>
          </a:p>
          <a:p>
            <a:pPr algn="ctr"/>
            <a:r>
              <a:rPr lang="fr-CA" sz="4800" dirty="0" smtClean="0">
                <a:solidFill>
                  <a:schemeClr val="bg1">
                    <a:lumMod val="95000"/>
                  </a:schemeClr>
                </a:solidFill>
              </a:rPr>
              <a:t>P</a:t>
            </a:r>
          </a:p>
          <a:p>
            <a:pPr algn="ctr"/>
            <a:r>
              <a:rPr lang="fr-CA" sz="4800" dirty="0" smtClean="0">
                <a:solidFill>
                  <a:schemeClr val="bg1">
                    <a:lumMod val="95000"/>
                  </a:schemeClr>
                </a:solidFill>
              </a:rPr>
              <a:t>I</a:t>
            </a:r>
          </a:p>
          <a:p>
            <a:pPr algn="ctr"/>
            <a:r>
              <a:rPr lang="fr-CA" sz="4800" dirty="0">
                <a:solidFill>
                  <a:schemeClr val="bg1">
                    <a:lumMod val="95000"/>
                  </a:schemeClr>
                </a:solidFill>
              </a:rPr>
              <a:t>E</a:t>
            </a:r>
            <a:endParaRPr lang="fr-CA" sz="6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7740352" y="1846659"/>
            <a:ext cx="14036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dirty="0" smtClean="0">
                <a:solidFill>
                  <a:schemeClr val="bg1">
                    <a:lumMod val="95000"/>
                  </a:schemeClr>
                </a:solidFill>
              </a:rPr>
              <a:t>L’or bleu.</a:t>
            </a:r>
          </a:p>
          <a:p>
            <a:r>
              <a:rPr lang="fr-CA" sz="3200" dirty="0" smtClean="0">
                <a:solidFill>
                  <a:schemeClr val="bg1">
                    <a:lumMod val="95000"/>
                  </a:schemeClr>
                </a:solidFill>
              </a:rPr>
              <a:t>Un don de la mère nature.</a:t>
            </a:r>
            <a:endParaRPr lang="fr-CA" sz="32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71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49" b="21861"/>
          <a:stretch/>
        </p:blipFill>
        <p:spPr bwMode="auto">
          <a:xfrm>
            <a:off x="1027784" y="3413736"/>
            <a:ext cx="6568552" cy="3444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615" y="0"/>
            <a:ext cx="6560721" cy="3413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323528" y="43582"/>
            <a:ext cx="36004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dirty="0" smtClean="0"/>
              <a:t>Les</a:t>
            </a:r>
          </a:p>
          <a:p>
            <a:pPr algn="ctr"/>
            <a:r>
              <a:rPr lang="fr-CA" sz="2400" dirty="0" smtClean="0"/>
              <a:t> </a:t>
            </a:r>
          </a:p>
          <a:p>
            <a:pPr algn="ctr"/>
            <a:r>
              <a:rPr lang="fr-CA" sz="2400" dirty="0" smtClean="0"/>
              <a:t>Héro</a:t>
            </a:r>
          </a:p>
          <a:p>
            <a:pPr algn="ctr"/>
            <a:r>
              <a:rPr lang="fr-CA" sz="2400" dirty="0" smtClean="0"/>
              <a:t>S</a:t>
            </a:r>
          </a:p>
          <a:p>
            <a:pPr algn="ctr"/>
            <a:endParaRPr lang="fr-CA" sz="2400" dirty="0"/>
          </a:p>
          <a:p>
            <a:pPr algn="ctr"/>
            <a:r>
              <a:rPr lang="fr-CA" sz="2400" dirty="0" smtClean="0"/>
              <a:t>De</a:t>
            </a:r>
          </a:p>
          <a:p>
            <a:pPr algn="ctr"/>
            <a:endParaRPr lang="fr-CA" sz="2400" dirty="0"/>
          </a:p>
          <a:p>
            <a:pPr algn="ctr"/>
            <a:r>
              <a:rPr lang="fr-CA" sz="2400" dirty="0" smtClean="0"/>
              <a:t>L’eau</a:t>
            </a:r>
            <a:endParaRPr lang="fr-CA" sz="2400" dirty="0"/>
          </a:p>
        </p:txBody>
      </p:sp>
      <p:sp>
        <p:nvSpPr>
          <p:cNvPr id="5" name="Étoile à 5 branches 4"/>
          <p:cNvSpPr/>
          <p:nvPr/>
        </p:nvSpPr>
        <p:spPr>
          <a:xfrm rot="20687454">
            <a:off x="7353048" y="475766"/>
            <a:ext cx="1979712" cy="1944216"/>
          </a:xfrm>
          <a:prstGeom prst="star5">
            <a:avLst>
              <a:gd name="adj" fmla="val 29073"/>
              <a:gd name="hf" fmla="val 105146"/>
              <a:gd name="vf" fmla="val 110557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" name="Étoile à 5 branches 5"/>
          <p:cNvSpPr/>
          <p:nvPr/>
        </p:nvSpPr>
        <p:spPr>
          <a:xfrm rot="1422094">
            <a:off x="7412513" y="4235769"/>
            <a:ext cx="1944216" cy="1800200"/>
          </a:xfrm>
          <a:prstGeom prst="star5">
            <a:avLst>
              <a:gd name="adj" fmla="val 31158"/>
              <a:gd name="hf" fmla="val 105146"/>
              <a:gd name="vf" fmla="val 110557"/>
            </a:avLst>
          </a:prstGeom>
          <a:solidFill>
            <a:schemeClr val="bg2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" name="ZoneTexte 6"/>
          <p:cNvSpPr txBox="1"/>
          <p:nvPr/>
        </p:nvSpPr>
        <p:spPr>
          <a:xfrm rot="20888347">
            <a:off x="7825863" y="1152357"/>
            <a:ext cx="10308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dirty="0" smtClean="0"/>
              <a:t>Pauley Perrette</a:t>
            </a:r>
          </a:p>
          <a:p>
            <a:pPr algn="ctr"/>
            <a:r>
              <a:rPr lang="fr-CA" dirty="0" smtClean="0"/>
              <a:t>NCIS</a:t>
            </a:r>
            <a:endParaRPr lang="fr-CA" dirty="0"/>
          </a:p>
        </p:txBody>
      </p:sp>
      <p:sp>
        <p:nvSpPr>
          <p:cNvPr id="8" name="ZoneTexte 7"/>
          <p:cNvSpPr txBox="1"/>
          <p:nvPr/>
        </p:nvSpPr>
        <p:spPr>
          <a:xfrm rot="1923547">
            <a:off x="7894365" y="4799752"/>
            <a:ext cx="9805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dirty="0" smtClean="0"/>
              <a:t>Teen Wolf</a:t>
            </a:r>
            <a:endParaRPr lang="fr-CA" sz="2400" dirty="0"/>
          </a:p>
        </p:txBody>
      </p:sp>
    </p:spTree>
    <p:extLst>
      <p:ext uri="{BB962C8B-B14F-4D97-AF65-F5344CB8AC3E}">
        <p14:creationId xmlns:p14="http://schemas.microsoft.com/office/powerpoint/2010/main" val="298683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4211960" cy="4725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-11765" y="4734304"/>
            <a:ext cx="87484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Le concepteur des </a:t>
            </a:r>
            <a:r>
              <a:rPr lang="fr-CA" dirty="0" smtClean="0"/>
              <a:t>« water </a:t>
            </a:r>
            <a:r>
              <a:rPr lang="fr-CA" dirty="0" err="1" smtClean="0"/>
              <a:t>tower</a:t>
            </a:r>
            <a:r>
              <a:rPr lang="fr-CA" dirty="0" smtClean="0"/>
              <a:t> »</a:t>
            </a:r>
            <a:r>
              <a:rPr lang="fr-CA" dirty="0" smtClean="0"/>
              <a:t> </a:t>
            </a:r>
            <a:r>
              <a:rPr lang="fr-CA" dirty="0" smtClean="0"/>
              <a:t>est Arturo </a:t>
            </a:r>
            <a:r>
              <a:rPr lang="fr-CA" dirty="0" err="1" smtClean="0"/>
              <a:t>Vittori</a:t>
            </a:r>
            <a:r>
              <a:rPr lang="fr-CA" dirty="0" smtClean="0"/>
              <a:t>. Ce prototype, inspiré d’un arbre appeler Warka, a un réservoir pouvant contenir de 50 à </a:t>
            </a:r>
            <a:r>
              <a:rPr lang="fr-CA" dirty="0" smtClean="0"/>
              <a:t>100 L </a:t>
            </a:r>
            <a:r>
              <a:rPr lang="fr-CA" dirty="0" smtClean="0"/>
              <a:t>par jour et ne pèse que </a:t>
            </a:r>
            <a:r>
              <a:rPr lang="fr-CA" dirty="0" smtClean="0"/>
              <a:t>60 kilos </a:t>
            </a:r>
            <a:r>
              <a:rPr lang="fr-CA" dirty="0" smtClean="0"/>
              <a:t>une fois </a:t>
            </a:r>
            <a:r>
              <a:rPr lang="fr-CA" dirty="0" smtClean="0"/>
              <a:t>tout </a:t>
            </a:r>
            <a:r>
              <a:rPr lang="fr-CA" dirty="0" smtClean="0"/>
              <a:t>monté. Sa structure consiste en des tiges de bambou entrecroisées de 10 m, formant un panier, auquel on intègre à l’intérieur un filet synthétique à base </a:t>
            </a:r>
            <a:r>
              <a:rPr lang="fr-CA" dirty="0"/>
              <a:t>de </a:t>
            </a:r>
            <a:r>
              <a:rPr lang="fr-CA" dirty="0" smtClean="0"/>
              <a:t>polyéthylène</a:t>
            </a:r>
            <a:r>
              <a:rPr lang="fr-CA" dirty="0"/>
              <a:t>.</a:t>
            </a:r>
            <a:r>
              <a:rPr lang="fr-CA" dirty="0" smtClean="0"/>
              <a:t> Il </a:t>
            </a:r>
            <a:r>
              <a:rPr lang="fr-CA" dirty="0" smtClean="0"/>
              <a:t>ne faut </a:t>
            </a:r>
            <a:r>
              <a:rPr lang="fr-CA" dirty="0" smtClean="0"/>
              <a:t>que 4 personnes qui </a:t>
            </a:r>
            <a:r>
              <a:rPr lang="fr-CA" dirty="0" smtClean="0"/>
              <a:t>travaillent </a:t>
            </a:r>
            <a:r>
              <a:rPr lang="fr-CA" dirty="0" smtClean="0"/>
              <a:t>3 heures/ jour pour construire 5 modules. De plus, on y installe une toile placée à l’entour qui procure une oasis d’ombre. Il y a aussi un robinet pour éviter le gaspillage.</a:t>
            </a:r>
            <a:endParaRPr lang="fr-CA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1" y="0"/>
            <a:ext cx="4932039" cy="4725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08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37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395536" y="5517232"/>
            <a:ext cx="8280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dirty="0" smtClean="0"/>
              <a:t>Grâce aux entreprises </a:t>
            </a:r>
            <a:r>
              <a:rPr lang="fr-CA" dirty="0" smtClean="0"/>
              <a:t>associatives </a:t>
            </a:r>
            <a:r>
              <a:rPr lang="fr-CA" dirty="0"/>
              <a:t>Warka </a:t>
            </a:r>
            <a:r>
              <a:rPr lang="fr-CA" dirty="0" smtClean="0"/>
              <a:t>Water et </a:t>
            </a:r>
            <a:r>
              <a:rPr lang="fr-CA" dirty="0" err="1"/>
              <a:t>T</a:t>
            </a:r>
            <a:r>
              <a:rPr lang="fr-CA" dirty="0" err="1" smtClean="0"/>
              <a:t>hirst</a:t>
            </a:r>
            <a:r>
              <a:rPr lang="fr-CA" dirty="0" smtClean="0"/>
              <a:t> </a:t>
            </a:r>
            <a:r>
              <a:rPr lang="fr-CA" dirty="0"/>
              <a:t>P</a:t>
            </a:r>
            <a:r>
              <a:rPr lang="fr-CA" dirty="0" smtClean="0"/>
              <a:t>roject, les Éthiopiens peuvent désormais apprécier la plus belle des ressources </a:t>
            </a:r>
            <a:r>
              <a:rPr lang="fr-CA" dirty="0" smtClean="0"/>
              <a:t>naturelles…</a:t>
            </a:r>
            <a:endParaRPr lang="fr-CA" dirty="0" smtClean="0"/>
          </a:p>
          <a:p>
            <a:pPr algn="ctr"/>
            <a:r>
              <a:rPr lang="fr-CA" dirty="0" smtClean="0"/>
              <a:t> L’eau !</a:t>
            </a:r>
          </a:p>
        </p:txBody>
      </p:sp>
    </p:spTree>
    <p:extLst>
      <p:ext uri="{BB962C8B-B14F-4D97-AF65-F5344CB8AC3E}">
        <p14:creationId xmlns:p14="http://schemas.microsoft.com/office/powerpoint/2010/main" val="286545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475656" y="-20041"/>
            <a:ext cx="59766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7200" dirty="0" smtClean="0"/>
              <a:t>sources</a:t>
            </a:r>
            <a:endParaRPr lang="fr-CA" dirty="0"/>
          </a:p>
        </p:txBody>
      </p:sp>
      <p:sp>
        <p:nvSpPr>
          <p:cNvPr id="3" name="ZoneTexte 2"/>
          <p:cNvSpPr txBox="1"/>
          <p:nvPr/>
        </p:nvSpPr>
        <p:spPr>
          <a:xfrm>
            <a:off x="107504" y="1772816"/>
            <a:ext cx="87849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hlinkClick r:id="rId2"/>
              </a:rPr>
              <a:t>http://</a:t>
            </a:r>
            <a:r>
              <a:rPr lang="fr-CA" dirty="0" smtClean="0">
                <a:hlinkClick r:id="rId2"/>
              </a:rPr>
              <a:t>www.sciencesetavenir.fr/nature-environnement/20150126.OBS0843/un-collecteur-d-eau-pour-l-afrique.html</a:t>
            </a:r>
            <a:endParaRPr lang="fr-CA" dirty="0" smtClean="0"/>
          </a:p>
          <a:p>
            <a:endParaRPr lang="fr-CA" dirty="0" smtClean="0"/>
          </a:p>
          <a:p>
            <a:r>
              <a:rPr lang="fr-CA" dirty="0" smtClean="0">
                <a:hlinkClick r:id="rId3"/>
              </a:rPr>
              <a:t>www.thirstptoject.org</a:t>
            </a:r>
            <a:r>
              <a:rPr lang="fr-CA" dirty="0" smtClean="0"/>
              <a:t> </a:t>
            </a:r>
          </a:p>
          <a:p>
            <a:endParaRPr lang="fr-CA" dirty="0" smtClean="0"/>
          </a:p>
          <a:p>
            <a:r>
              <a:rPr lang="fr-CA" smtClean="0"/>
              <a:t>www.le mondediplomatique.fr </a:t>
            </a:r>
            <a:endParaRPr lang="fr-CA" dirty="0" smtClean="0"/>
          </a:p>
          <a:p>
            <a:endParaRPr lang="fr-CA" dirty="0" smtClean="0"/>
          </a:p>
          <a:p>
            <a:r>
              <a:rPr lang="fr-CA" dirty="0" smtClean="0">
                <a:hlinkClick r:id="rId4"/>
              </a:rPr>
              <a:t>www.msnbc.com</a:t>
            </a:r>
            <a:endParaRPr lang="fr-CA" dirty="0" smtClean="0"/>
          </a:p>
          <a:p>
            <a:endParaRPr lang="fr-CA" dirty="0" smtClean="0"/>
          </a:p>
          <a:p>
            <a:r>
              <a:rPr lang="fr-CA" dirty="0" smtClean="0">
                <a:hlinkClick r:id="rId5"/>
              </a:rPr>
              <a:t>www.courrierinternationnal.com</a:t>
            </a:r>
            <a:endParaRPr lang="fr-CA" dirty="0" smtClean="0"/>
          </a:p>
          <a:p>
            <a:endParaRPr lang="fr-CA" dirty="0"/>
          </a:p>
          <a:p>
            <a:r>
              <a:rPr lang="fr-CA" dirty="0" smtClean="0">
                <a:hlinkClick r:id="rId6"/>
              </a:rPr>
              <a:t>www.scienceetavenir.com</a:t>
            </a:r>
            <a:r>
              <a:rPr lang="fr-CA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8849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018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49" y="0"/>
            <a:ext cx="661597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6948264" y="1916832"/>
            <a:ext cx="17636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dirty="0" smtClean="0"/>
              <a:t>Plusieurs personnes contractent des maladies comme le CHOLÉRA, la DIARRHÉE et à des infections parasitaires.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74849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01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lèche droite 3"/>
          <p:cNvSpPr/>
          <p:nvPr/>
        </p:nvSpPr>
        <p:spPr>
          <a:xfrm>
            <a:off x="8194" y="3560440"/>
            <a:ext cx="251520" cy="216024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A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99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1" y="0"/>
            <a:ext cx="449492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-18296"/>
            <a:ext cx="4572000" cy="6876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180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996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9144000" cy="3448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564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" y="0"/>
            <a:ext cx="449901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0"/>
            <a:ext cx="43559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428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201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056" y="3501008"/>
            <a:ext cx="9165055" cy="3351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759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348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3131840" y="332656"/>
            <a:ext cx="60316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 smtClean="0"/>
              <a:t>La majorité des femmes et enfants sont chargés d’aller chercher l’eau à des distances de plus de 3,7 milles </a:t>
            </a:r>
            <a:r>
              <a:rPr lang="fr-CA" sz="2400" dirty="0" smtClean="0"/>
              <a:t>et, </a:t>
            </a:r>
            <a:r>
              <a:rPr lang="fr-CA" sz="2400" dirty="0" smtClean="0"/>
              <a:t>à cause de </a:t>
            </a:r>
            <a:r>
              <a:rPr lang="fr-CA" sz="2400" dirty="0" smtClean="0"/>
              <a:t>ça, </a:t>
            </a:r>
            <a:r>
              <a:rPr lang="fr-CA" sz="2400" dirty="0" smtClean="0"/>
              <a:t>ils n’ont pas l’énergie donc pas d’éducation. Le cycle de la pauvreté est difficile à briser.</a:t>
            </a:r>
            <a:endParaRPr lang="fr-CA" sz="2400" dirty="0"/>
          </a:p>
        </p:txBody>
      </p:sp>
    </p:spTree>
    <p:extLst>
      <p:ext uri="{BB962C8B-B14F-4D97-AF65-F5344CB8AC3E}">
        <p14:creationId xmlns:p14="http://schemas.microsoft.com/office/powerpoint/2010/main" val="115364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639</TotalTime>
  <Words>133</Words>
  <Application>Microsoft Office PowerPoint</Application>
  <PresentationFormat>Affichage à l'écran (4:3)</PresentationFormat>
  <Paragraphs>41</Paragraphs>
  <Slides>13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eleve-615</dc:creator>
  <cp:lastModifiedBy>garnierf</cp:lastModifiedBy>
  <cp:revision>43</cp:revision>
  <dcterms:created xsi:type="dcterms:W3CDTF">2015-03-12T16:39:55Z</dcterms:created>
  <dcterms:modified xsi:type="dcterms:W3CDTF">2015-04-23T14:31:48Z</dcterms:modified>
</cp:coreProperties>
</file>